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15113000" cy="21374100"/>
  <p:notesSz cx="6858000" cy="9144000"/>
  <p:embeddedFontLst>
    <p:embeddedFont>
      <p:font typeface="Open Sans" panose="020B0606030504020204" pitchFamily="34" charset="0"/>
      <p:regular r:id="rId4"/>
      <p:bold r:id="rId5"/>
      <p:italic r:id="rId6"/>
      <p:boldItalic r:id="rId7"/>
    </p:embeddedFont>
    <p:embeddedFont>
      <p:font typeface="Open Sans Bold" panose="020B0806030504020204" charset="0"/>
      <p:regular r:id="rId8"/>
      <p:bold r:id="rId9"/>
    </p:embeddedFont>
    <p:embeddedFont>
      <p:font typeface="Telegraf Bold" panose="020B0604020202020204" charset="-18"/>
      <p:regular r:id="rId10"/>
      <p:bold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94605" autoAdjust="0"/>
  </p:normalViewPr>
  <p:slideViewPr>
    <p:cSldViewPr>
      <p:cViewPr varScale="1">
        <p:scale>
          <a:sx n="34" d="100"/>
          <a:sy n="34" d="100"/>
        </p:scale>
        <p:origin x="3210"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fb.me/e/7BZdACt4k" TargetMode="External"/><Relationship Id="rId5" Type="http://schemas.openxmlformats.org/officeDocument/2006/relationships/hyperlink" Target="https://www.facebook.com/metodypomocy/" TargetMode="External"/><Relationship Id="rId4" Type="http://schemas.openxmlformats.org/officeDocument/2006/relationships/hyperlink" Target="mailto:metodypomocy@aps.edu.p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konferencje.aps.edu.pl/metodypomocy-4"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53439"/>
        </a:solidFill>
        <a:effectLst/>
      </p:bgPr>
    </p:bg>
    <p:spTree>
      <p:nvGrpSpPr>
        <p:cNvPr id="1" name=""/>
        <p:cNvGrpSpPr/>
        <p:nvPr/>
      </p:nvGrpSpPr>
      <p:grpSpPr>
        <a:xfrm>
          <a:off x="0" y="0"/>
          <a:ext cx="0" cy="0"/>
          <a:chOff x="0" y="0"/>
          <a:chExt cx="0" cy="0"/>
        </a:xfrm>
      </p:grpSpPr>
      <p:grpSp>
        <p:nvGrpSpPr>
          <p:cNvPr id="2" name="Group 2"/>
          <p:cNvGrpSpPr/>
          <p:nvPr/>
        </p:nvGrpSpPr>
        <p:grpSpPr>
          <a:xfrm>
            <a:off x="0" y="18165271"/>
            <a:ext cx="10141944" cy="3218729"/>
            <a:chOff x="0" y="0"/>
            <a:chExt cx="2252511" cy="714875"/>
          </a:xfrm>
        </p:grpSpPr>
        <p:sp>
          <p:nvSpPr>
            <p:cNvPr id="3" name="Freeform 3"/>
            <p:cNvSpPr/>
            <p:nvPr/>
          </p:nvSpPr>
          <p:spPr>
            <a:xfrm>
              <a:off x="0" y="0"/>
              <a:ext cx="2252511" cy="714875"/>
            </a:xfrm>
            <a:custGeom>
              <a:avLst/>
              <a:gdLst/>
              <a:ahLst/>
              <a:cxnLst/>
              <a:rect l="l" t="t" r="r" b="b"/>
              <a:pathLst>
                <a:path w="2252511" h="714875">
                  <a:moveTo>
                    <a:pt x="0" y="0"/>
                  </a:moveTo>
                  <a:lnTo>
                    <a:pt x="2252511" y="0"/>
                  </a:lnTo>
                  <a:lnTo>
                    <a:pt x="2252511" y="714875"/>
                  </a:lnTo>
                  <a:lnTo>
                    <a:pt x="0" y="714875"/>
                  </a:lnTo>
                  <a:close/>
                </a:path>
              </a:pathLst>
            </a:custGeom>
            <a:solidFill>
              <a:srgbClr val="B29E84"/>
            </a:solidFill>
          </p:spPr>
          <p:txBody>
            <a:bodyPr/>
            <a:lstStyle/>
            <a:p>
              <a:endParaRPr lang="pl-PL"/>
            </a:p>
          </p:txBody>
        </p:sp>
      </p:grpSp>
      <p:grpSp>
        <p:nvGrpSpPr>
          <p:cNvPr id="4" name="Group 4"/>
          <p:cNvGrpSpPr/>
          <p:nvPr/>
        </p:nvGrpSpPr>
        <p:grpSpPr>
          <a:xfrm>
            <a:off x="7101335" y="-1278585"/>
            <a:ext cx="10403004" cy="10402962"/>
            <a:chOff x="0" y="0"/>
            <a:chExt cx="6350000" cy="6349975"/>
          </a:xfrm>
        </p:grpSpPr>
        <p:sp>
          <p:nvSpPr>
            <p:cNvPr id="5" name="Freeform 5"/>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B29E84"/>
            </a:solidFill>
            <a:ln w="12700">
              <a:solidFill>
                <a:srgbClr val="000000"/>
              </a:solidFill>
            </a:ln>
          </p:spPr>
          <p:txBody>
            <a:bodyPr/>
            <a:lstStyle/>
            <a:p>
              <a:endParaRPr lang="pl-PL"/>
            </a:p>
          </p:txBody>
        </p:sp>
      </p:grpSp>
      <p:grpSp>
        <p:nvGrpSpPr>
          <p:cNvPr id="6" name="Group 6"/>
          <p:cNvGrpSpPr/>
          <p:nvPr/>
        </p:nvGrpSpPr>
        <p:grpSpPr>
          <a:xfrm>
            <a:off x="4265654" y="1314805"/>
            <a:ext cx="13608000" cy="18754390"/>
            <a:chOff x="0" y="0"/>
            <a:chExt cx="3022317" cy="4165322"/>
          </a:xfrm>
        </p:grpSpPr>
        <p:sp>
          <p:nvSpPr>
            <p:cNvPr id="7" name="Freeform 7"/>
            <p:cNvSpPr/>
            <p:nvPr/>
          </p:nvSpPr>
          <p:spPr>
            <a:xfrm>
              <a:off x="0" y="0"/>
              <a:ext cx="3022316" cy="4165322"/>
            </a:xfrm>
            <a:custGeom>
              <a:avLst/>
              <a:gdLst/>
              <a:ahLst/>
              <a:cxnLst/>
              <a:rect l="l" t="t" r="r" b="b"/>
              <a:pathLst>
                <a:path w="3022316" h="4165322">
                  <a:moveTo>
                    <a:pt x="0" y="0"/>
                  </a:moveTo>
                  <a:lnTo>
                    <a:pt x="3022316" y="0"/>
                  </a:lnTo>
                  <a:lnTo>
                    <a:pt x="3022316" y="4165322"/>
                  </a:lnTo>
                  <a:lnTo>
                    <a:pt x="0" y="4165322"/>
                  </a:lnTo>
                  <a:close/>
                </a:path>
              </a:pathLst>
            </a:custGeom>
            <a:solidFill>
              <a:srgbClr val="FFFFFF"/>
            </a:solidFill>
          </p:spPr>
          <p:txBody>
            <a:bodyPr/>
            <a:lstStyle/>
            <a:p>
              <a:endParaRPr lang="pl-PL"/>
            </a:p>
          </p:txBody>
        </p:sp>
      </p:grpSp>
      <p:sp>
        <p:nvSpPr>
          <p:cNvPr id="8" name="Freeform 8"/>
          <p:cNvSpPr/>
          <p:nvPr/>
        </p:nvSpPr>
        <p:spPr>
          <a:xfrm>
            <a:off x="6953658" y="3723767"/>
            <a:ext cx="5349179" cy="2886599"/>
          </a:xfrm>
          <a:custGeom>
            <a:avLst/>
            <a:gdLst/>
            <a:ahLst/>
            <a:cxnLst/>
            <a:rect l="l" t="t" r="r" b="b"/>
            <a:pathLst>
              <a:path w="5349179" h="2886599">
                <a:moveTo>
                  <a:pt x="0" y="0"/>
                </a:moveTo>
                <a:lnTo>
                  <a:pt x="5349179" y="0"/>
                </a:lnTo>
                <a:lnTo>
                  <a:pt x="5349179" y="2886599"/>
                </a:lnTo>
                <a:lnTo>
                  <a:pt x="0" y="2886599"/>
                </a:lnTo>
                <a:lnTo>
                  <a:pt x="0" y="0"/>
                </a:lnTo>
                <a:close/>
              </a:path>
            </a:pathLst>
          </a:custGeom>
          <a:blipFill>
            <a:blip r:embed="rId2"/>
            <a:stretch>
              <a:fillRect t="-7463" b="-13481"/>
            </a:stretch>
          </a:blipFill>
        </p:spPr>
        <p:txBody>
          <a:bodyPr/>
          <a:lstStyle/>
          <a:p>
            <a:endParaRPr lang="pl-PL"/>
          </a:p>
        </p:txBody>
      </p:sp>
      <p:sp>
        <p:nvSpPr>
          <p:cNvPr id="9" name="Freeform 9"/>
          <p:cNvSpPr/>
          <p:nvPr/>
        </p:nvSpPr>
        <p:spPr>
          <a:xfrm>
            <a:off x="876360" y="1314805"/>
            <a:ext cx="2114184" cy="1855963"/>
          </a:xfrm>
          <a:custGeom>
            <a:avLst/>
            <a:gdLst/>
            <a:ahLst/>
            <a:cxnLst/>
            <a:rect l="l" t="t" r="r" b="b"/>
            <a:pathLst>
              <a:path w="2114184" h="1855963">
                <a:moveTo>
                  <a:pt x="0" y="0"/>
                </a:moveTo>
                <a:lnTo>
                  <a:pt x="2114184" y="0"/>
                </a:lnTo>
                <a:lnTo>
                  <a:pt x="2114184" y="1855963"/>
                </a:lnTo>
                <a:lnTo>
                  <a:pt x="0" y="1855963"/>
                </a:lnTo>
                <a:lnTo>
                  <a:pt x="0" y="0"/>
                </a:lnTo>
                <a:close/>
              </a:path>
            </a:pathLst>
          </a:custGeom>
          <a:blipFill>
            <a:blip r:embed="rId3"/>
            <a:stretch>
              <a:fillRect/>
            </a:stretch>
          </a:blipFill>
        </p:spPr>
        <p:txBody>
          <a:bodyPr/>
          <a:lstStyle/>
          <a:p>
            <a:endParaRPr lang="pl-PL"/>
          </a:p>
        </p:txBody>
      </p:sp>
      <p:sp>
        <p:nvSpPr>
          <p:cNvPr id="10" name="TextBox 10"/>
          <p:cNvSpPr txBox="1"/>
          <p:nvPr/>
        </p:nvSpPr>
        <p:spPr>
          <a:xfrm>
            <a:off x="4281145" y="1736852"/>
            <a:ext cx="10838855" cy="1691640"/>
          </a:xfrm>
          <a:prstGeom prst="rect">
            <a:avLst/>
          </a:prstGeom>
        </p:spPr>
        <p:txBody>
          <a:bodyPr lIns="0" tIns="0" rIns="0" bIns="0" rtlCol="0" anchor="t">
            <a:spAutoFit/>
          </a:bodyPr>
          <a:lstStyle/>
          <a:p>
            <a:pPr algn="ctr">
              <a:lnSpc>
                <a:spcPts val="3359"/>
              </a:lnSpc>
            </a:pPr>
            <a:r>
              <a:rPr lang="en-US" sz="2400" b="1" dirty="0">
                <a:solidFill>
                  <a:srgbClr val="101F24"/>
                </a:solidFill>
                <a:latin typeface="Telegraf Bold"/>
                <a:ea typeface="Telegraf Bold"/>
                <a:cs typeface="Telegraf Bold"/>
                <a:sym typeface="Telegraf Bold"/>
              </a:rPr>
              <a:t>IV INTERNATIONAL RESEARCH AND TRAINING CONFERENCE ON PSYCHOLOGICAL HELP METHODS:</a:t>
            </a:r>
          </a:p>
          <a:p>
            <a:pPr algn="ctr">
              <a:lnSpc>
                <a:spcPts val="3359"/>
              </a:lnSpc>
            </a:pPr>
            <a:r>
              <a:rPr lang="en-US" sz="2400" b="1" dirty="0">
                <a:solidFill>
                  <a:srgbClr val="101F24"/>
                </a:solidFill>
                <a:latin typeface="Telegraf Bold"/>
                <a:ea typeface="Telegraf Bold"/>
                <a:cs typeface="Telegraf Bold"/>
                <a:sym typeface="Telegraf Bold"/>
              </a:rPr>
              <a:t>“On crisis intervention”</a:t>
            </a:r>
          </a:p>
          <a:p>
            <a:pPr algn="ctr">
              <a:lnSpc>
                <a:spcPts val="3359"/>
              </a:lnSpc>
            </a:pPr>
            <a:r>
              <a:rPr lang="en-US" sz="2400" b="1" dirty="0">
                <a:solidFill>
                  <a:srgbClr val="101F24"/>
                </a:solidFill>
                <a:latin typeface="Telegraf Bold"/>
                <a:ea typeface="Telegraf Bold"/>
                <a:cs typeface="Telegraf Bold"/>
                <a:sym typeface="Telegraf Bold"/>
              </a:rPr>
              <a:t>CONFERENCE ANNOUNCEMENT No. 1</a:t>
            </a:r>
          </a:p>
        </p:txBody>
      </p:sp>
      <p:sp>
        <p:nvSpPr>
          <p:cNvPr id="11" name="TextBox 11"/>
          <p:cNvSpPr txBox="1"/>
          <p:nvPr/>
        </p:nvSpPr>
        <p:spPr>
          <a:xfrm>
            <a:off x="390691" y="11714575"/>
            <a:ext cx="3328355" cy="6330950"/>
          </a:xfrm>
          <a:prstGeom prst="rect">
            <a:avLst/>
          </a:prstGeom>
        </p:spPr>
        <p:txBody>
          <a:bodyPr lIns="0" tIns="0" rIns="0" bIns="0" rtlCol="0" anchor="t">
            <a:spAutoFit/>
          </a:bodyPr>
          <a:lstStyle/>
          <a:p>
            <a:pPr algn="ctr">
              <a:lnSpc>
                <a:spcPts val="2799"/>
              </a:lnSpc>
            </a:pPr>
            <a:endParaRPr dirty="0"/>
          </a:p>
          <a:p>
            <a:pPr algn="ctr">
              <a:lnSpc>
                <a:spcPts val="2799"/>
              </a:lnSpc>
            </a:pPr>
            <a:r>
              <a:rPr lang="en-US" sz="1999" b="1" dirty="0">
                <a:solidFill>
                  <a:srgbClr val="FFFFFF"/>
                </a:solidFill>
                <a:latin typeface="Open Sans Bold"/>
                <a:ea typeface="Open Sans Bold"/>
                <a:cs typeface="Open Sans Bold"/>
                <a:sym typeface="Open Sans Bold"/>
              </a:rPr>
              <a:t>Conference date:</a:t>
            </a:r>
          </a:p>
          <a:p>
            <a:pPr algn="ctr">
              <a:lnSpc>
                <a:spcPts val="2799"/>
              </a:lnSpc>
            </a:pPr>
            <a:r>
              <a:rPr lang="en-US" sz="1999" dirty="0">
                <a:solidFill>
                  <a:srgbClr val="FFFFFF"/>
                </a:solidFill>
                <a:latin typeface="Open Sans"/>
                <a:ea typeface="Open Sans"/>
                <a:cs typeface="Open Sans"/>
                <a:sym typeface="Open Sans"/>
              </a:rPr>
              <a:t>November 13-14, 2025</a:t>
            </a:r>
          </a:p>
          <a:p>
            <a:pPr algn="ctr">
              <a:lnSpc>
                <a:spcPts val="2799"/>
              </a:lnSpc>
            </a:pPr>
            <a:endParaRPr lang="en-US" sz="1999" dirty="0">
              <a:solidFill>
                <a:srgbClr val="FFFFFF"/>
              </a:solidFill>
              <a:latin typeface="Open Sans"/>
              <a:ea typeface="Open Sans"/>
              <a:cs typeface="Open Sans"/>
              <a:sym typeface="Open Sans"/>
            </a:endParaRPr>
          </a:p>
          <a:p>
            <a:pPr algn="ctr">
              <a:lnSpc>
                <a:spcPts val="2799"/>
              </a:lnSpc>
            </a:pPr>
            <a:r>
              <a:rPr lang="en-US" sz="1999" b="1" dirty="0">
                <a:solidFill>
                  <a:srgbClr val="FFFFFF"/>
                </a:solidFill>
                <a:latin typeface="Open Sans Bold"/>
                <a:ea typeface="Open Sans Bold"/>
                <a:cs typeface="Open Sans Bold"/>
                <a:sym typeface="Open Sans Bold"/>
              </a:rPr>
              <a:t>Form:</a:t>
            </a:r>
          </a:p>
          <a:p>
            <a:pPr algn="ctr">
              <a:lnSpc>
                <a:spcPts val="2799"/>
              </a:lnSpc>
            </a:pPr>
            <a:r>
              <a:rPr lang="en-US" sz="1999" dirty="0">
                <a:solidFill>
                  <a:srgbClr val="FFFFFF"/>
                </a:solidFill>
                <a:latin typeface="Open Sans"/>
                <a:ea typeface="Open Sans"/>
                <a:cs typeface="Open Sans"/>
                <a:sym typeface="Open Sans"/>
              </a:rPr>
              <a:t>On-site event, including lectures and workshops at the APS headquarters in Warsaw.</a:t>
            </a:r>
          </a:p>
          <a:p>
            <a:pPr algn="ctr">
              <a:lnSpc>
                <a:spcPts val="2799"/>
              </a:lnSpc>
            </a:pPr>
            <a:endParaRPr lang="en-US" sz="1999" dirty="0">
              <a:solidFill>
                <a:srgbClr val="FFFFFF"/>
              </a:solidFill>
              <a:latin typeface="Open Sans"/>
              <a:ea typeface="Open Sans"/>
              <a:cs typeface="Open Sans"/>
              <a:sym typeface="Open Sans"/>
            </a:endParaRPr>
          </a:p>
          <a:p>
            <a:pPr algn="ctr">
              <a:lnSpc>
                <a:spcPts val="2799"/>
              </a:lnSpc>
            </a:pPr>
            <a:r>
              <a:rPr lang="en-US" sz="1999" dirty="0">
                <a:solidFill>
                  <a:srgbClr val="FFFFFF"/>
                </a:solidFill>
                <a:latin typeface="Open Sans"/>
                <a:ea typeface="Open Sans"/>
                <a:cs typeface="Open Sans"/>
                <a:sym typeface="Open Sans"/>
              </a:rPr>
              <a:t>Plenary sessions will be held in Polish and English. Workshops and parallel sessions will be conducted in either Polish or English.</a:t>
            </a:r>
          </a:p>
          <a:p>
            <a:pPr algn="ctr">
              <a:lnSpc>
                <a:spcPts val="2799"/>
              </a:lnSpc>
            </a:pPr>
            <a:endParaRPr lang="en-US" sz="1999" dirty="0">
              <a:solidFill>
                <a:srgbClr val="FFFFFF"/>
              </a:solidFill>
              <a:latin typeface="Open Sans"/>
              <a:ea typeface="Open Sans"/>
              <a:cs typeface="Open Sans"/>
              <a:sym typeface="Open Sans"/>
            </a:endParaRPr>
          </a:p>
          <a:p>
            <a:pPr algn="ctr">
              <a:lnSpc>
                <a:spcPts val="2799"/>
              </a:lnSpc>
            </a:pPr>
            <a:r>
              <a:rPr lang="en-US" sz="1999" b="1" dirty="0">
                <a:solidFill>
                  <a:srgbClr val="FFFFFF"/>
                </a:solidFill>
                <a:latin typeface="Open Sans Bold"/>
                <a:ea typeface="Open Sans Bold"/>
                <a:cs typeface="Open Sans Bold"/>
                <a:sym typeface="Open Sans Bold"/>
              </a:rPr>
              <a:t>Conference fee:</a:t>
            </a:r>
          </a:p>
          <a:p>
            <a:pPr algn="ctr">
              <a:lnSpc>
                <a:spcPts val="2799"/>
              </a:lnSpc>
            </a:pPr>
            <a:r>
              <a:rPr lang="en-US" sz="1999" dirty="0">
                <a:solidFill>
                  <a:srgbClr val="FFFFFF"/>
                </a:solidFill>
                <a:latin typeface="Open Sans"/>
                <a:ea typeface="Open Sans"/>
                <a:cs typeface="Open Sans"/>
                <a:sym typeface="Open Sans"/>
              </a:rPr>
              <a:t>500 PLN.</a:t>
            </a:r>
          </a:p>
        </p:txBody>
      </p:sp>
      <p:sp>
        <p:nvSpPr>
          <p:cNvPr id="12" name="TextBox 12"/>
          <p:cNvSpPr txBox="1"/>
          <p:nvPr/>
        </p:nvSpPr>
        <p:spPr>
          <a:xfrm>
            <a:off x="4735946" y="6775470"/>
            <a:ext cx="9899736" cy="12436475"/>
          </a:xfrm>
          <a:prstGeom prst="rect">
            <a:avLst/>
          </a:prstGeom>
        </p:spPr>
        <p:txBody>
          <a:bodyPr lIns="0" tIns="0" rIns="0" bIns="0" rtlCol="0" anchor="t">
            <a:spAutoFit/>
          </a:bodyPr>
          <a:lstStyle/>
          <a:p>
            <a:pPr algn="just">
              <a:lnSpc>
                <a:spcPts val="3400"/>
              </a:lnSpc>
            </a:pPr>
            <a:r>
              <a:rPr lang="en-US" sz="2000" b="1" spc="50" dirty="0">
                <a:solidFill>
                  <a:srgbClr val="423E3A"/>
                </a:solidFill>
                <a:latin typeface="Telegraf Bold"/>
                <a:ea typeface="Telegraf Bold"/>
                <a:cs typeface="Telegraf Bold"/>
                <a:sym typeface="Telegraf Bold"/>
              </a:rPr>
              <a:t>The International Research and Training Conference on Psychological Help Methods is a recurring event, following previous editions held in 2019, 2021, and 2023. Its primary goal is to disseminate knowledge about various forms of psychological assistance, their applications, and their effectiveness in supporting different recipient groups.</a:t>
            </a:r>
          </a:p>
          <a:p>
            <a:pPr algn="just">
              <a:lnSpc>
                <a:spcPts val="3400"/>
              </a:lnSpc>
            </a:pPr>
            <a:r>
              <a:rPr lang="en-US" sz="2000" b="1" spc="50" dirty="0">
                <a:solidFill>
                  <a:srgbClr val="423E3A"/>
                </a:solidFill>
                <a:latin typeface="Telegraf Bold"/>
                <a:ea typeface="Telegraf Bold"/>
                <a:cs typeface="Telegraf Bold"/>
                <a:sym typeface="Telegraf Bold"/>
              </a:rPr>
              <a:t>During this event, the academic community meets with practitioners who provide psychological help daily. Such research and training meetings create an opportunity to refine and promote the most effective interventions used by psychologists, psychotherapists, and other professionals in helping professions.</a:t>
            </a:r>
          </a:p>
          <a:p>
            <a:pPr algn="just">
              <a:lnSpc>
                <a:spcPts val="3400"/>
              </a:lnSpc>
            </a:pPr>
            <a:r>
              <a:rPr lang="en-US" sz="2000" b="1" spc="50" dirty="0">
                <a:solidFill>
                  <a:srgbClr val="423E3A"/>
                </a:solidFill>
                <a:latin typeface="Telegraf Bold"/>
                <a:ea typeface="Telegraf Bold"/>
                <a:cs typeface="Telegraf Bold"/>
                <a:sym typeface="Telegraf Bold"/>
              </a:rPr>
              <a:t>In 2025, we aim to focus on crisis intervention as a form of psychological support. The 2020s are referred to as a time of multiple crises, influenced by the recent COVID-19 pandemic, the ongoing war in Ukraine, as well as armed conflicts in other regions of the world, economic instability, and the climate crisis. These situations not only come as a surprise but also demand new coping strategies. At times, the crisis experienced by an individual is so severe that overcoming it requires external assistance. Crisis intervention is a form of support aimed at providing individuals with short-term aid through an interdisciplinary team, helping them regain their ability to manage their situation independently.</a:t>
            </a:r>
          </a:p>
          <a:p>
            <a:pPr algn="just">
              <a:lnSpc>
                <a:spcPts val="3400"/>
              </a:lnSpc>
            </a:pPr>
            <a:r>
              <a:rPr lang="en-US" sz="2000" b="1" spc="50" dirty="0">
                <a:solidFill>
                  <a:srgbClr val="423E3A"/>
                </a:solidFill>
                <a:latin typeface="Telegraf Bold"/>
                <a:ea typeface="Telegraf Bold"/>
                <a:cs typeface="Telegraf Bold"/>
                <a:sym typeface="Telegraf Bold"/>
              </a:rPr>
              <a:t>The conference will facilitate knowledge exchange and discussions on the latest research and practices related to crisis intervention.</a:t>
            </a:r>
          </a:p>
          <a:p>
            <a:pPr algn="just">
              <a:lnSpc>
                <a:spcPts val="3400"/>
              </a:lnSpc>
            </a:pPr>
            <a:r>
              <a:rPr lang="en-US" sz="2000" b="1" spc="50" dirty="0">
                <a:solidFill>
                  <a:srgbClr val="423E3A"/>
                </a:solidFill>
                <a:latin typeface="Telegraf Bold"/>
                <a:ea typeface="Telegraf Bold"/>
                <a:cs typeface="Telegraf Bold"/>
                <a:sym typeface="Telegraf Bold"/>
              </a:rPr>
              <a:t>Previous editions of the conference have garnered significant interest from both the scientific community and professionals in the field of psychological assistance (with 200 participants in 2019 and 2023, and 150 participants in 2021, which was held online due to the pandemic). We hope that this time, too, we will come together to share our knowledge and experiences!</a:t>
            </a:r>
          </a:p>
          <a:p>
            <a:pPr algn="just">
              <a:lnSpc>
                <a:spcPts val="3400"/>
              </a:lnSpc>
            </a:pPr>
            <a:endParaRPr lang="en-US" sz="2000" b="1" spc="50" dirty="0">
              <a:solidFill>
                <a:srgbClr val="423E3A"/>
              </a:solidFill>
              <a:latin typeface="Telegraf Bold"/>
              <a:ea typeface="Telegraf Bold"/>
              <a:cs typeface="Telegraf Bold"/>
              <a:sym typeface="Telegraf Bold"/>
            </a:endParaRPr>
          </a:p>
        </p:txBody>
      </p:sp>
      <p:sp>
        <p:nvSpPr>
          <p:cNvPr id="13" name="TextBox 13"/>
          <p:cNvSpPr txBox="1"/>
          <p:nvPr/>
        </p:nvSpPr>
        <p:spPr>
          <a:xfrm>
            <a:off x="206034" y="3685667"/>
            <a:ext cx="3697670" cy="7740650"/>
          </a:xfrm>
          <a:prstGeom prst="rect">
            <a:avLst/>
          </a:prstGeom>
        </p:spPr>
        <p:txBody>
          <a:bodyPr lIns="0" tIns="0" rIns="0" bIns="0" rtlCol="0" anchor="t">
            <a:spAutoFit/>
          </a:bodyPr>
          <a:lstStyle/>
          <a:p>
            <a:pPr algn="ctr">
              <a:lnSpc>
                <a:spcPts val="2799"/>
              </a:lnSpc>
            </a:pPr>
            <a:r>
              <a:rPr lang="en-US" sz="1999" b="1" dirty="0">
                <a:solidFill>
                  <a:srgbClr val="FFFFFF"/>
                </a:solidFill>
                <a:latin typeface="Open Sans Bold"/>
                <a:ea typeface="Open Sans Bold"/>
                <a:cs typeface="Open Sans Bold"/>
                <a:sym typeface="Open Sans Bold"/>
              </a:rPr>
              <a:t>The Maria Grzegorzewska University</a:t>
            </a:r>
            <a:r>
              <a:rPr lang="en-US" sz="1999" dirty="0">
                <a:solidFill>
                  <a:srgbClr val="FFFFFF"/>
                </a:solidFill>
                <a:latin typeface="Open Sans"/>
                <a:ea typeface="Open Sans"/>
                <a:cs typeface="Open Sans"/>
                <a:sym typeface="Open Sans"/>
              </a:rPr>
              <a:t> (APS),</a:t>
            </a:r>
          </a:p>
          <a:p>
            <a:pPr algn="ctr">
              <a:lnSpc>
                <a:spcPts val="2799"/>
              </a:lnSpc>
            </a:pPr>
            <a:r>
              <a:rPr lang="en-US" sz="1999" dirty="0">
                <a:solidFill>
                  <a:srgbClr val="FFFFFF"/>
                </a:solidFill>
                <a:latin typeface="Open Sans"/>
                <a:ea typeface="Open Sans"/>
                <a:cs typeface="Open Sans"/>
                <a:sym typeface="Open Sans"/>
              </a:rPr>
              <a:t>Warsaw, Poland</a:t>
            </a:r>
          </a:p>
          <a:p>
            <a:pPr algn="ctr">
              <a:lnSpc>
                <a:spcPts val="2799"/>
              </a:lnSpc>
            </a:pPr>
            <a:endParaRPr lang="en-US" sz="1999" dirty="0">
              <a:solidFill>
                <a:srgbClr val="FFFFFF"/>
              </a:solidFill>
              <a:latin typeface="Open Sans"/>
              <a:ea typeface="Open Sans"/>
              <a:cs typeface="Open Sans"/>
              <a:sym typeface="Open Sans"/>
            </a:endParaRPr>
          </a:p>
          <a:p>
            <a:pPr algn="ctr">
              <a:lnSpc>
                <a:spcPts val="2799"/>
              </a:lnSpc>
            </a:pPr>
            <a:r>
              <a:rPr lang="en-US" sz="1999" dirty="0">
                <a:solidFill>
                  <a:srgbClr val="FFFFFF"/>
                </a:solidFill>
                <a:latin typeface="Open Sans"/>
                <a:ea typeface="Open Sans"/>
                <a:cs typeface="Open Sans"/>
                <a:sym typeface="Open Sans"/>
              </a:rPr>
              <a:t>Institute of Psychology</a:t>
            </a:r>
          </a:p>
          <a:p>
            <a:pPr algn="ctr">
              <a:lnSpc>
                <a:spcPts val="2799"/>
              </a:lnSpc>
            </a:pPr>
            <a:r>
              <a:rPr lang="en-US" sz="1999" dirty="0">
                <a:solidFill>
                  <a:srgbClr val="FFFFFF"/>
                </a:solidFill>
                <a:latin typeface="Open Sans"/>
                <a:ea typeface="Open Sans"/>
                <a:cs typeface="Open Sans"/>
                <a:sym typeface="Open Sans"/>
              </a:rPr>
              <a:t>Department of Psychotherapy and Psychological Counseling</a:t>
            </a:r>
          </a:p>
          <a:p>
            <a:pPr algn="ctr">
              <a:lnSpc>
                <a:spcPts val="2799"/>
              </a:lnSpc>
            </a:pPr>
            <a:r>
              <a:rPr lang="en-US" sz="1999" dirty="0">
                <a:solidFill>
                  <a:srgbClr val="FFFFFF"/>
                </a:solidFill>
                <a:latin typeface="Open Sans"/>
                <a:ea typeface="Open Sans"/>
                <a:cs typeface="Open Sans"/>
                <a:sym typeface="Open Sans"/>
              </a:rPr>
              <a:t>40 </a:t>
            </a:r>
            <a:r>
              <a:rPr lang="en-US" sz="1999" dirty="0" err="1">
                <a:solidFill>
                  <a:srgbClr val="FFFFFF"/>
                </a:solidFill>
                <a:latin typeface="Open Sans"/>
                <a:ea typeface="Open Sans"/>
                <a:cs typeface="Open Sans"/>
                <a:sym typeface="Open Sans"/>
              </a:rPr>
              <a:t>Szczęśliwicka</a:t>
            </a:r>
            <a:r>
              <a:rPr lang="en-US" sz="1999" dirty="0">
                <a:solidFill>
                  <a:srgbClr val="FFFFFF"/>
                </a:solidFill>
                <a:latin typeface="Open Sans"/>
                <a:ea typeface="Open Sans"/>
                <a:cs typeface="Open Sans"/>
                <a:sym typeface="Open Sans"/>
              </a:rPr>
              <a:t> Street</a:t>
            </a:r>
          </a:p>
          <a:p>
            <a:pPr algn="ctr">
              <a:lnSpc>
                <a:spcPts val="2799"/>
              </a:lnSpc>
            </a:pPr>
            <a:r>
              <a:rPr lang="en-US" sz="1999" dirty="0">
                <a:solidFill>
                  <a:srgbClr val="FFFFFF"/>
                </a:solidFill>
                <a:latin typeface="Open Sans"/>
                <a:ea typeface="Open Sans"/>
                <a:cs typeface="Open Sans"/>
                <a:sym typeface="Open Sans"/>
              </a:rPr>
              <a:t>02-353 Warsaw</a:t>
            </a:r>
          </a:p>
          <a:p>
            <a:pPr algn="ctr">
              <a:lnSpc>
                <a:spcPts val="2799"/>
              </a:lnSpc>
            </a:pPr>
            <a:endParaRPr lang="en-US" sz="1999" dirty="0">
              <a:solidFill>
                <a:srgbClr val="FFFFFF"/>
              </a:solidFill>
              <a:latin typeface="Open Sans"/>
              <a:ea typeface="Open Sans"/>
              <a:cs typeface="Open Sans"/>
              <a:sym typeface="Open Sans"/>
            </a:endParaRPr>
          </a:p>
          <a:p>
            <a:pPr algn="ctr">
              <a:lnSpc>
                <a:spcPts val="2799"/>
              </a:lnSpc>
            </a:pPr>
            <a:r>
              <a:rPr lang="en-US" sz="1999" b="1" dirty="0">
                <a:solidFill>
                  <a:srgbClr val="FFFFFF"/>
                </a:solidFill>
                <a:latin typeface="Open Sans Bold"/>
                <a:ea typeface="Open Sans Bold"/>
                <a:cs typeface="Open Sans Bold"/>
                <a:sym typeface="Open Sans Bold"/>
              </a:rPr>
              <a:t>Conference e-mail:</a:t>
            </a:r>
          </a:p>
          <a:p>
            <a:pPr algn="ctr">
              <a:lnSpc>
                <a:spcPts val="2799"/>
              </a:lnSpc>
            </a:pPr>
            <a:r>
              <a:rPr lang="en-US" sz="1999" u="sng" dirty="0">
                <a:solidFill>
                  <a:srgbClr val="FFFFFF"/>
                </a:solidFill>
                <a:latin typeface="Open Sans"/>
                <a:ea typeface="Open Sans"/>
                <a:cs typeface="Open Sans"/>
                <a:sym typeface="Open Sans"/>
                <a:hlinkClick r:id="rId4" tooltip="mailto:metodypomocy@aps.edu.pl"/>
              </a:rPr>
              <a:t>metodypomocy@aps.edu.pl</a:t>
            </a:r>
          </a:p>
          <a:p>
            <a:pPr algn="ctr">
              <a:lnSpc>
                <a:spcPts val="2799"/>
              </a:lnSpc>
            </a:pPr>
            <a:endParaRPr lang="en-US" sz="1999" u="sng" dirty="0">
              <a:solidFill>
                <a:srgbClr val="FFFFFF"/>
              </a:solidFill>
              <a:latin typeface="Open Sans"/>
              <a:ea typeface="Open Sans"/>
              <a:cs typeface="Open Sans"/>
              <a:sym typeface="Open Sans"/>
              <a:hlinkClick r:id="rId4" tooltip="mailto:metodypomocy@aps.edu.pl"/>
            </a:endParaRPr>
          </a:p>
          <a:p>
            <a:pPr algn="ctr">
              <a:lnSpc>
                <a:spcPts val="2799"/>
              </a:lnSpc>
            </a:pPr>
            <a:r>
              <a:rPr lang="en-US" sz="1999" b="1" dirty="0">
                <a:solidFill>
                  <a:srgbClr val="FFFFFF"/>
                </a:solidFill>
                <a:latin typeface="Open Sans Bold"/>
                <a:ea typeface="Open Sans Bold"/>
                <a:cs typeface="Open Sans Bold"/>
                <a:sym typeface="Open Sans Bold"/>
              </a:rPr>
              <a:t>Facebook:</a:t>
            </a:r>
          </a:p>
          <a:p>
            <a:pPr algn="ctr">
              <a:lnSpc>
                <a:spcPts val="2799"/>
              </a:lnSpc>
            </a:pPr>
            <a:r>
              <a:rPr lang="en-US" sz="1999" u="sng" dirty="0">
                <a:solidFill>
                  <a:srgbClr val="FFFFFF"/>
                </a:solidFill>
                <a:latin typeface="Open Sans"/>
                <a:ea typeface="Open Sans"/>
                <a:cs typeface="Open Sans"/>
                <a:sym typeface="Open Sans"/>
                <a:hlinkClick r:id="rId5" tooltip="https://www.facebook.com/metodypomocy/"/>
              </a:rPr>
              <a:t>facebook.com/</a:t>
            </a:r>
            <a:r>
              <a:rPr lang="en-US" sz="1999" u="sng" dirty="0" err="1">
                <a:solidFill>
                  <a:srgbClr val="FFFFFF"/>
                </a:solidFill>
                <a:latin typeface="Open Sans"/>
                <a:ea typeface="Open Sans"/>
                <a:cs typeface="Open Sans"/>
                <a:sym typeface="Open Sans"/>
                <a:hlinkClick r:id="rId5" tooltip="https://www.facebook.com/metodypomocy/"/>
              </a:rPr>
              <a:t>metodypomocy</a:t>
            </a:r>
            <a:endParaRPr lang="en-US" sz="1999" u="sng" dirty="0">
              <a:solidFill>
                <a:srgbClr val="FFFFFF"/>
              </a:solidFill>
              <a:latin typeface="Open Sans"/>
              <a:ea typeface="Open Sans"/>
              <a:cs typeface="Open Sans"/>
              <a:sym typeface="Open Sans"/>
              <a:hlinkClick r:id="rId5" tooltip="https://www.facebook.com/metodypomocy/"/>
            </a:endParaRPr>
          </a:p>
          <a:p>
            <a:pPr algn="ctr">
              <a:lnSpc>
                <a:spcPts val="2799"/>
              </a:lnSpc>
            </a:pPr>
            <a:endParaRPr lang="en-US" sz="1999" u="sng" dirty="0">
              <a:solidFill>
                <a:srgbClr val="FFFFFF"/>
              </a:solidFill>
              <a:latin typeface="Open Sans"/>
              <a:ea typeface="Open Sans"/>
              <a:cs typeface="Open Sans"/>
              <a:sym typeface="Open Sans"/>
              <a:hlinkClick r:id="rId5" tooltip="https://www.facebook.com/metodypomocy/"/>
            </a:endParaRPr>
          </a:p>
          <a:p>
            <a:pPr algn="ctr">
              <a:lnSpc>
                <a:spcPts val="2799"/>
              </a:lnSpc>
            </a:pPr>
            <a:r>
              <a:rPr lang="en-US" sz="1999" b="1" dirty="0">
                <a:solidFill>
                  <a:srgbClr val="FFFFFF"/>
                </a:solidFill>
                <a:latin typeface="Open Sans Bold"/>
                <a:ea typeface="Open Sans Bold"/>
                <a:cs typeface="Open Sans Bold"/>
                <a:sym typeface="Open Sans Bold"/>
              </a:rPr>
              <a:t>Event</a:t>
            </a:r>
            <a:r>
              <a:rPr lang="en-US" sz="1999" dirty="0">
                <a:solidFill>
                  <a:srgbClr val="FFFFFF"/>
                </a:solidFill>
                <a:latin typeface="Open Sans"/>
                <a:ea typeface="Open Sans"/>
                <a:cs typeface="Open Sans"/>
                <a:sym typeface="Open Sans"/>
              </a:rPr>
              <a:t> </a:t>
            </a:r>
            <a:r>
              <a:rPr lang="en-US" sz="1999" u="sng" dirty="0">
                <a:solidFill>
                  <a:srgbClr val="FFFFFF"/>
                </a:solidFill>
                <a:latin typeface="Open Sans"/>
                <a:ea typeface="Open Sans"/>
                <a:cs typeface="Open Sans"/>
                <a:sym typeface="Open Sans"/>
                <a:hlinkClick r:id="rId6" tooltip="https://fb.me/e/7BZdACt4k"/>
              </a:rPr>
              <a:t>click</a:t>
            </a:r>
          </a:p>
          <a:p>
            <a:pPr algn="ctr">
              <a:lnSpc>
                <a:spcPts val="2799"/>
              </a:lnSpc>
            </a:pPr>
            <a:endParaRPr lang="en-US" sz="1999" u="sng" dirty="0">
              <a:solidFill>
                <a:srgbClr val="FFFFFF"/>
              </a:solidFill>
              <a:latin typeface="Open Sans"/>
              <a:ea typeface="Open Sans"/>
              <a:cs typeface="Open Sans"/>
              <a:sym typeface="Open Sans"/>
              <a:hlinkClick r:id="rId6" tooltip="https://fb.me/e/7BZdACt4k"/>
            </a:endParaRPr>
          </a:p>
          <a:p>
            <a:pPr algn="ctr">
              <a:lnSpc>
                <a:spcPts val="2799"/>
              </a:lnSpc>
            </a:pPr>
            <a:r>
              <a:rPr lang="en-US" sz="1999" b="1" dirty="0" err="1">
                <a:solidFill>
                  <a:srgbClr val="FFFFFF"/>
                </a:solidFill>
                <a:latin typeface="Open Sans Bold"/>
                <a:ea typeface="Open Sans Bold"/>
                <a:cs typeface="Open Sans Bold"/>
                <a:sym typeface="Open Sans Bold"/>
              </a:rPr>
              <a:t>Organisation</a:t>
            </a:r>
            <a:r>
              <a:rPr lang="en-US" sz="1999" b="1" dirty="0">
                <a:solidFill>
                  <a:srgbClr val="FFFFFF"/>
                </a:solidFill>
                <a:latin typeface="Open Sans Bold"/>
                <a:ea typeface="Open Sans Bold"/>
                <a:cs typeface="Open Sans Bold"/>
                <a:sym typeface="Open Sans Bold"/>
              </a:rPr>
              <a:t> for this edition:</a:t>
            </a:r>
          </a:p>
          <a:p>
            <a:pPr algn="ctr">
              <a:lnSpc>
                <a:spcPts val="2799"/>
              </a:lnSpc>
            </a:pPr>
            <a:r>
              <a:rPr lang="en-US" sz="1999" dirty="0">
                <a:solidFill>
                  <a:srgbClr val="FFFFFF"/>
                </a:solidFill>
                <a:latin typeface="Open Sans"/>
                <a:ea typeface="Open Sans"/>
                <a:cs typeface="Open Sans"/>
                <a:sym typeface="Open Sans"/>
              </a:rPr>
              <a:t>Department of Psychotherapy and Psychological Counseling, Institute of Psychology, APS.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53439"/>
        </a:solidFill>
        <a:effectLst/>
      </p:bgPr>
    </p:bg>
    <p:spTree>
      <p:nvGrpSpPr>
        <p:cNvPr id="1" name=""/>
        <p:cNvGrpSpPr/>
        <p:nvPr/>
      </p:nvGrpSpPr>
      <p:grpSpPr>
        <a:xfrm>
          <a:off x="0" y="0"/>
          <a:ext cx="0" cy="0"/>
          <a:chOff x="0" y="0"/>
          <a:chExt cx="0" cy="0"/>
        </a:xfrm>
      </p:grpSpPr>
      <p:grpSp>
        <p:nvGrpSpPr>
          <p:cNvPr id="2" name="Group 2"/>
          <p:cNvGrpSpPr/>
          <p:nvPr/>
        </p:nvGrpSpPr>
        <p:grpSpPr>
          <a:xfrm>
            <a:off x="0" y="18165271"/>
            <a:ext cx="10141944" cy="3218729"/>
            <a:chOff x="0" y="0"/>
            <a:chExt cx="2252511" cy="714875"/>
          </a:xfrm>
        </p:grpSpPr>
        <p:sp>
          <p:nvSpPr>
            <p:cNvPr id="3" name="Freeform 3"/>
            <p:cNvSpPr/>
            <p:nvPr/>
          </p:nvSpPr>
          <p:spPr>
            <a:xfrm>
              <a:off x="0" y="0"/>
              <a:ext cx="2252511" cy="714875"/>
            </a:xfrm>
            <a:custGeom>
              <a:avLst/>
              <a:gdLst/>
              <a:ahLst/>
              <a:cxnLst/>
              <a:rect l="l" t="t" r="r" b="b"/>
              <a:pathLst>
                <a:path w="2252511" h="714875">
                  <a:moveTo>
                    <a:pt x="0" y="0"/>
                  </a:moveTo>
                  <a:lnTo>
                    <a:pt x="2252511" y="0"/>
                  </a:lnTo>
                  <a:lnTo>
                    <a:pt x="2252511" y="714875"/>
                  </a:lnTo>
                  <a:lnTo>
                    <a:pt x="0" y="714875"/>
                  </a:lnTo>
                  <a:close/>
                </a:path>
              </a:pathLst>
            </a:custGeom>
            <a:solidFill>
              <a:srgbClr val="B29E84"/>
            </a:solidFill>
          </p:spPr>
          <p:txBody>
            <a:bodyPr/>
            <a:lstStyle/>
            <a:p>
              <a:endParaRPr lang="pl-PL"/>
            </a:p>
          </p:txBody>
        </p:sp>
      </p:grpSp>
      <p:grpSp>
        <p:nvGrpSpPr>
          <p:cNvPr id="4" name="Group 4"/>
          <p:cNvGrpSpPr/>
          <p:nvPr/>
        </p:nvGrpSpPr>
        <p:grpSpPr>
          <a:xfrm>
            <a:off x="7101335" y="-1278585"/>
            <a:ext cx="10403004" cy="10402962"/>
            <a:chOff x="0" y="0"/>
            <a:chExt cx="6350000" cy="6349975"/>
          </a:xfrm>
        </p:grpSpPr>
        <p:sp>
          <p:nvSpPr>
            <p:cNvPr id="5" name="Freeform 5"/>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B29E84"/>
            </a:solidFill>
            <a:ln w="12700">
              <a:solidFill>
                <a:srgbClr val="000000"/>
              </a:solidFill>
            </a:ln>
          </p:spPr>
          <p:txBody>
            <a:bodyPr/>
            <a:lstStyle/>
            <a:p>
              <a:endParaRPr lang="pl-PL"/>
            </a:p>
          </p:txBody>
        </p:sp>
      </p:grpSp>
      <p:grpSp>
        <p:nvGrpSpPr>
          <p:cNvPr id="6" name="Group 6"/>
          <p:cNvGrpSpPr/>
          <p:nvPr/>
        </p:nvGrpSpPr>
        <p:grpSpPr>
          <a:xfrm>
            <a:off x="3984222" y="872600"/>
            <a:ext cx="13608000" cy="18754390"/>
            <a:chOff x="0" y="0"/>
            <a:chExt cx="3022317" cy="4165322"/>
          </a:xfrm>
        </p:grpSpPr>
        <p:sp>
          <p:nvSpPr>
            <p:cNvPr id="7" name="Freeform 7"/>
            <p:cNvSpPr/>
            <p:nvPr/>
          </p:nvSpPr>
          <p:spPr>
            <a:xfrm>
              <a:off x="0" y="0"/>
              <a:ext cx="3022316" cy="4165322"/>
            </a:xfrm>
            <a:custGeom>
              <a:avLst/>
              <a:gdLst/>
              <a:ahLst/>
              <a:cxnLst/>
              <a:rect l="l" t="t" r="r" b="b"/>
              <a:pathLst>
                <a:path w="3022316" h="4165322">
                  <a:moveTo>
                    <a:pt x="0" y="0"/>
                  </a:moveTo>
                  <a:lnTo>
                    <a:pt x="3022316" y="0"/>
                  </a:lnTo>
                  <a:lnTo>
                    <a:pt x="3022316" y="4165322"/>
                  </a:lnTo>
                  <a:lnTo>
                    <a:pt x="0" y="4165322"/>
                  </a:lnTo>
                  <a:close/>
                </a:path>
              </a:pathLst>
            </a:custGeom>
            <a:solidFill>
              <a:srgbClr val="FFFFFF"/>
            </a:solidFill>
          </p:spPr>
          <p:txBody>
            <a:bodyPr/>
            <a:lstStyle/>
            <a:p>
              <a:endParaRPr lang="pl-PL"/>
            </a:p>
          </p:txBody>
        </p:sp>
      </p:grpSp>
      <p:sp>
        <p:nvSpPr>
          <p:cNvPr id="8" name="Freeform 8"/>
          <p:cNvSpPr/>
          <p:nvPr/>
        </p:nvSpPr>
        <p:spPr>
          <a:xfrm>
            <a:off x="876360" y="1314805"/>
            <a:ext cx="2114184" cy="1855963"/>
          </a:xfrm>
          <a:custGeom>
            <a:avLst/>
            <a:gdLst/>
            <a:ahLst/>
            <a:cxnLst/>
            <a:rect l="l" t="t" r="r" b="b"/>
            <a:pathLst>
              <a:path w="2114184" h="1855963">
                <a:moveTo>
                  <a:pt x="0" y="0"/>
                </a:moveTo>
                <a:lnTo>
                  <a:pt x="2114184" y="0"/>
                </a:lnTo>
                <a:lnTo>
                  <a:pt x="2114184" y="1855963"/>
                </a:lnTo>
                <a:lnTo>
                  <a:pt x="0" y="1855963"/>
                </a:lnTo>
                <a:lnTo>
                  <a:pt x="0" y="0"/>
                </a:lnTo>
                <a:close/>
              </a:path>
            </a:pathLst>
          </a:custGeom>
          <a:blipFill>
            <a:blip r:embed="rId2"/>
            <a:stretch>
              <a:fillRect/>
            </a:stretch>
          </a:blipFill>
        </p:spPr>
        <p:txBody>
          <a:bodyPr/>
          <a:lstStyle/>
          <a:p>
            <a:endParaRPr lang="pl-PL"/>
          </a:p>
        </p:txBody>
      </p:sp>
      <p:sp>
        <p:nvSpPr>
          <p:cNvPr id="9" name="TextBox 9"/>
          <p:cNvSpPr txBox="1"/>
          <p:nvPr/>
        </p:nvSpPr>
        <p:spPr>
          <a:xfrm>
            <a:off x="4660900" y="17948908"/>
            <a:ext cx="10580932" cy="1044132"/>
          </a:xfrm>
          <a:prstGeom prst="rect">
            <a:avLst/>
          </a:prstGeom>
        </p:spPr>
        <p:txBody>
          <a:bodyPr wrap="square" lIns="0" tIns="0" rIns="0" bIns="0" rtlCol="0" anchor="t">
            <a:spAutoFit/>
          </a:bodyPr>
          <a:lstStyle/>
          <a:p>
            <a:pPr algn="l">
              <a:lnSpc>
                <a:spcPts val="4199"/>
              </a:lnSpc>
              <a:spcBef>
                <a:spcPct val="0"/>
              </a:spcBef>
            </a:pPr>
            <a:r>
              <a:rPr lang="en-US" sz="2999" b="1" spc="299" dirty="0">
                <a:solidFill>
                  <a:srgbClr val="423E3A"/>
                </a:solidFill>
                <a:latin typeface="Telegraf Bold"/>
                <a:ea typeface="Telegraf Bold"/>
                <a:cs typeface="Telegraf Bold"/>
                <a:sym typeface="Telegraf Bold"/>
              </a:rPr>
              <a:t>WE INVITE YOU!</a:t>
            </a:r>
          </a:p>
          <a:p>
            <a:pPr algn="l">
              <a:lnSpc>
                <a:spcPts val="4199"/>
              </a:lnSpc>
              <a:spcBef>
                <a:spcPct val="0"/>
              </a:spcBef>
            </a:pPr>
            <a:r>
              <a:rPr lang="en-US" sz="2999" b="1" spc="299" dirty="0">
                <a:solidFill>
                  <a:srgbClr val="423E3A"/>
                </a:solidFill>
                <a:latin typeface="Telegraf Bold"/>
                <a:ea typeface="Telegraf Bold"/>
                <a:cs typeface="Telegraf Bold"/>
                <a:sym typeface="Telegraf Bold"/>
              </a:rPr>
              <a:t> </a:t>
            </a:r>
            <a:r>
              <a:rPr lang="en-US" sz="2800" b="1" spc="299" dirty="0">
                <a:solidFill>
                  <a:srgbClr val="423E3A"/>
                </a:solidFill>
                <a:latin typeface="Telegraf Bold"/>
                <a:ea typeface="Telegraf Bold"/>
                <a:cs typeface="Telegraf Bold"/>
                <a:sym typeface="Telegraf Bold"/>
              </a:rPr>
              <a:t>Registration: </a:t>
            </a:r>
            <a:r>
              <a:rPr lang="pl-PL" sz="2800" dirty="0">
                <a:hlinkClick r:id="rId3"/>
              </a:rPr>
              <a:t>https://konferencje.aps.edu.pl/metodypomocy-4</a:t>
            </a:r>
            <a:endParaRPr lang="en-US" sz="2800" b="1" spc="299" dirty="0">
              <a:solidFill>
                <a:srgbClr val="423E3A"/>
              </a:solidFill>
              <a:latin typeface="Telegraf Bold"/>
              <a:ea typeface="Telegraf Bold"/>
              <a:cs typeface="Telegraf Bold"/>
              <a:sym typeface="Telegraf Bold"/>
            </a:endParaRPr>
          </a:p>
        </p:txBody>
      </p:sp>
      <p:sp>
        <p:nvSpPr>
          <p:cNvPr id="10" name="TextBox 10"/>
          <p:cNvSpPr txBox="1"/>
          <p:nvPr/>
        </p:nvSpPr>
        <p:spPr>
          <a:xfrm>
            <a:off x="4838828" y="3949428"/>
            <a:ext cx="9452128" cy="632460"/>
          </a:xfrm>
          <a:prstGeom prst="rect">
            <a:avLst/>
          </a:prstGeom>
        </p:spPr>
        <p:txBody>
          <a:bodyPr lIns="0" tIns="0" rIns="0" bIns="0" rtlCol="0" anchor="t">
            <a:spAutoFit/>
          </a:bodyPr>
          <a:lstStyle/>
          <a:p>
            <a:pPr algn="l">
              <a:lnSpc>
                <a:spcPts val="2399"/>
              </a:lnSpc>
            </a:pPr>
            <a:r>
              <a:rPr lang="en-US" sz="2399" b="1" spc="47">
                <a:solidFill>
                  <a:srgbClr val="253439"/>
                </a:solidFill>
                <a:latin typeface="Telegraf Bold"/>
                <a:ea typeface="Telegraf Bold"/>
                <a:cs typeface="Telegraf Bold"/>
                <a:sym typeface="Telegraf Bold"/>
              </a:rPr>
              <a:t>THE TOPICS WE PLAN TO ADDRESS DURING THE CONFERENCE INCLUDE, AMONG OTHERS:</a:t>
            </a:r>
          </a:p>
        </p:txBody>
      </p:sp>
      <p:sp>
        <p:nvSpPr>
          <p:cNvPr id="11" name="TextBox 11"/>
          <p:cNvSpPr txBox="1"/>
          <p:nvPr/>
        </p:nvSpPr>
        <p:spPr>
          <a:xfrm>
            <a:off x="4502720" y="4798250"/>
            <a:ext cx="9440669" cy="13475227"/>
          </a:xfrm>
          <a:prstGeom prst="rect">
            <a:avLst/>
          </a:prstGeom>
        </p:spPr>
        <p:txBody>
          <a:bodyPr lIns="0" tIns="0" rIns="0" bIns="0" rtlCol="0" anchor="t">
            <a:spAutoFit/>
          </a:bodyPr>
          <a:lstStyle/>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Crisis intervention in cases of domestic violence</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Crisis intervention in the context of loss and grief</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Crisis intervention in the aftermath of disasters and natural catastrophes</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Crisis intervention in supporting migrants and war refugees</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Crisis intervention in the context of chronic illness and disability diagnosis</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Training in the field of crisis intervention</a:t>
            </a:r>
          </a:p>
          <a:p>
            <a:pPr algn="l">
              <a:lnSpc>
                <a:spcPts val="3400"/>
              </a:lnSpc>
            </a:pPr>
            <a:endParaRPr lang="en-US" sz="2000" b="1" spc="50" dirty="0">
              <a:solidFill>
                <a:srgbClr val="423E3A"/>
              </a:solidFill>
              <a:latin typeface="Telegraf Bold"/>
              <a:ea typeface="Telegraf Bold"/>
              <a:cs typeface="Telegraf Bold"/>
              <a:sym typeface="Telegraf Bold"/>
            </a:endParaRPr>
          </a:p>
          <a:p>
            <a:pPr algn="l">
              <a:lnSpc>
                <a:spcPts val="3400"/>
              </a:lnSpc>
            </a:pPr>
            <a:r>
              <a:rPr lang="en-US" sz="2000" b="1" spc="50" dirty="0">
                <a:solidFill>
                  <a:srgbClr val="423E3A"/>
                </a:solidFill>
                <a:latin typeface="Telegraf Bold"/>
                <a:ea typeface="Telegraf Bold"/>
                <a:cs typeface="Telegraf Bold"/>
                <a:sym typeface="Telegraf Bold"/>
              </a:rPr>
              <a:t>Scientific Committee of the Conference</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a:t>
            </a:r>
            <a:r>
              <a:rPr lang="en-US" sz="2000" b="1" spc="50" dirty="0" err="1">
                <a:solidFill>
                  <a:srgbClr val="423E3A"/>
                </a:solidFill>
                <a:latin typeface="Telegraf Bold"/>
                <a:ea typeface="Telegraf Bold"/>
                <a:cs typeface="Telegraf Bold"/>
                <a:sym typeface="Telegraf Bold"/>
              </a:rPr>
              <a:t>Czesław</a:t>
            </a:r>
            <a:r>
              <a:rPr lang="en-US" sz="2000" b="1" spc="50" dirty="0">
                <a:solidFill>
                  <a:srgbClr val="423E3A"/>
                </a:solidFill>
                <a:latin typeface="Telegraf Bold"/>
                <a:ea typeface="Telegraf Bold"/>
                <a:cs typeface="Telegraf Bold"/>
                <a:sym typeface="Telegraf Bold"/>
              </a:rPr>
              <a:t> Czabała,</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Irena </a:t>
            </a:r>
            <a:r>
              <a:rPr lang="en-US" sz="2000" b="1" spc="50" dirty="0" err="1">
                <a:solidFill>
                  <a:srgbClr val="423E3A"/>
                </a:solidFill>
                <a:latin typeface="Telegraf Bold"/>
                <a:ea typeface="Telegraf Bold"/>
                <a:cs typeface="Telegraf Bold"/>
                <a:sym typeface="Telegraf Bold"/>
              </a:rPr>
              <a:t>Jelonkiewicz</a:t>
            </a:r>
            <a:r>
              <a:rPr lang="en-US" sz="2000" b="1" spc="50" dirty="0">
                <a:solidFill>
                  <a:srgbClr val="423E3A"/>
                </a:solidFill>
                <a:latin typeface="Telegraf Bold"/>
                <a:ea typeface="Telegraf Bold"/>
                <a:cs typeface="Telegraf Bold"/>
                <a:sym typeface="Telegraf Bold"/>
              </a:rPr>
              <a:t>,</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Katarzyna </a:t>
            </a:r>
            <a:r>
              <a:rPr lang="en-US" sz="2000" b="1" spc="50" dirty="0" err="1">
                <a:solidFill>
                  <a:srgbClr val="423E3A"/>
                </a:solidFill>
                <a:latin typeface="Telegraf Bold"/>
                <a:ea typeface="Telegraf Bold"/>
                <a:cs typeface="Telegraf Bold"/>
                <a:sym typeface="Telegraf Bold"/>
              </a:rPr>
              <a:t>Prot</a:t>
            </a:r>
            <a:r>
              <a:rPr lang="en-US" sz="2000" b="1" spc="50" dirty="0">
                <a:solidFill>
                  <a:srgbClr val="423E3A"/>
                </a:solidFill>
                <a:latin typeface="Telegraf Bold"/>
                <a:ea typeface="Telegraf Bold"/>
                <a:cs typeface="Telegraf Bold"/>
                <a:sym typeface="Telegraf Bold"/>
              </a:rPr>
              <a:t>-Klinger,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Marcin </a:t>
            </a:r>
            <a:r>
              <a:rPr lang="en-US" sz="2000" b="1" spc="50" dirty="0" err="1">
                <a:solidFill>
                  <a:srgbClr val="423E3A"/>
                </a:solidFill>
                <a:latin typeface="Telegraf Bold"/>
                <a:ea typeface="Telegraf Bold"/>
                <a:cs typeface="Telegraf Bold"/>
                <a:sym typeface="Telegraf Bold"/>
              </a:rPr>
              <a:t>Sękowski</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Krzysztof </a:t>
            </a:r>
            <a:r>
              <a:rPr lang="en-US" sz="2000" b="1" spc="50" dirty="0" err="1">
                <a:solidFill>
                  <a:srgbClr val="423E3A"/>
                </a:solidFill>
                <a:latin typeface="Telegraf Bold"/>
                <a:ea typeface="Telegraf Bold"/>
                <a:cs typeface="Telegraf Bold"/>
                <a:sym typeface="Telegraf Bold"/>
              </a:rPr>
              <a:t>Ciepliński</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a:t>
            </a:r>
            <a:r>
              <a:rPr lang="en-US" sz="2000" b="1" spc="50" dirty="0" err="1">
                <a:solidFill>
                  <a:srgbClr val="423E3A"/>
                </a:solidFill>
                <a:latin typeface="Telegraf Bold"/>
                <a:ea typeface="Telegraf Bold"/>
                <a:cs typeface="Telegraf Bold"/>
                <a:sym typeface="Telegraf Bold"/>
              </a:rPr>
              <a:t>Sylwia</a:t>
            </a:r>
            <a:r>
              <a:rPr lang="en-US" sz="2000" b="1" spc="50" dirty="0">
                <a:solidFill>
                  <a:srgbClr val="423E3A"/>
                </a:solidFill>
                <a:latin typeface="Telegraf Bold"/>
                <a:ea typeface="Telegraf Bold"/>
                <a:cs typeface="Telegraf Bold"/>
                <a:sym typeface="Telegraf Bold"/>
              </a:rPr>
              <a:t> </a:t>
            </a:r>
            <a:r>
              <a:rPr lang="en-US" sz="2000" b="1" spc="50" dirty="0" err="1">
                <a:solidFill>
                  <a:srgbClr val="423E3A"/>
                </a:solidFill>
                <a:latin typeface="Telegraf Bold"/>
                <a:ea typeface="Telegraf Bold"/>
                <a:cs typeface="Telegraf Bold"/>
                <a:sym typeface="Telegraf Bold"/>
              </a:rPr>
              <a:t>Kluczyńska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Iwona </a:t>
            </a:r>
            <a:r>
              <a:rPr lang="en-US" sz="2000" b="1" spc="50" dirty="0" err="1">
                <a:solidFill>
                  <a:srgbClr val="423E3A"/>
                </a:solidFill>
                <a:latin typeface="Telegraf Bold"/>
                <a:ea typeface="Telegraf Bold"/>
                <a:cs typeface="Telegraf Bold"/>
                <a:sym typeface="Telegraf Bold"/>
              </a:rPr>
              <a:t>Nowakowska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Lidia Zabłocka-Żytka, </a:t>
            </a:r>
          </a:p>
          <a:p>
            <a:pPr marL="431801" lvl="1" indent="-215900" algn="l">
              <a:lnSpc>
                <a:spcPts val="3400"/>
              </a:lnSpc>
              <a:buFont typeface="Arial"/>
              <a:buChar char="•"/>
            </a:pPr>
            <a:r>
              <a:rPr lang="en-US" sz="2000" b="1" spc="50" dirty="0" err="1">
                <a:solidFill>
                  <a:srgbClr val="423E3A"/>
                </a:solidFill>
                <a:latin typeface="Telegraf Bold"/>
                <a:ea typeface="Telegraf Bold"/>
                <a:cs typeface="Telegraf Bold"/>
                <a:sym typeface="Telegraf Bold"/>
              </a:rPr>
              <a:t>Mgr</a:t>
            </a:r>
            <a:r>
              <a:rPr lang="en-US" sz="2000" b="1" spc="50" dirty="0">
                <a:solidFill>
                  <a:srgbClr val="423E3A"/>
                </a:solidFill>
                <a:latin typeface="Telegraf Bold"/>
                <a:ea typeface="Telegraf Bold"/>
                <a:cs typeface="Telegraf Bold"/>
                <a:sym typeface="Telegraf Bold"/>
              </a:rPr>
              <a:t> Izabela </a:t>
            </a:r>
            <a:r>
              <a:rPr lang="en-US" sz="2000" b="1" spc="50" dirty="0" err="1">
                <a:solidFill>
                  <a:srgbClr val="423E3A"/>
                </a:solidFill>
                <a:latin typeface="Telegraf Bold"/>
                <a:ea typeface="Telegraf Bold"/>
                <a:cs typeface="Telegraf Bold"/>
                <a:sym typeface="Telegraf Bold"/>
              </a:rPr>
              <a:t>Pawłowska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err="1">
                <a:solidFill>
                  <a:srgbClr val="423E3A"/>
                </a:solidFill>
                <a:latin typeface="Telegraf Bold"/>
                <a:ea typeface="Telegraf Bold"/>
                <a:cs typeface="Telegraf Bold"/>
                <a:sym typeface="Telegraf Bold"/>
              </a:rPr>
              <a:t>Mgr</a:t>
            </a:r>
            <a:r>
              <a:rPr lang="en-US" sz="2000" b="1" spc="50" dirty="0">
                <a:solidFill>
                  <a:srgbClr val="423E3A"/>
                </a:solidFill>
                <a:latin typeface="Telegraf Bold"/>
                <a:ea typeface="Telegraf Bold"/>
                <a:cs typeface="Telegraf Bold"/>
                <a:sym typeface="Telegraf Bold"/>
              </a:rPr>
              <a:t> Anna </a:t>
            </a:r>
            <a:r>
              <a:rPr lang="en-US" sz="2000" b="1" spc="50" dirty="0" err="1">
                <a:solidFill>
                  <a:srgbClr val="423E3A"/>
                </a:solidFill>
                <a:latin typeface="Telegraf Bold"/>
                <a:ea typeface="Telegraf Bold"/>
                <a:cs typeface="Telegraf Bold"/>
                <a:sym typeface="Telegraf Bold"/>
              </a:rPr>
              <a:t>Zarazińska-Chromińska</a:t>
            </a:r>
            <a:r>
              <a:rPr lang="en-US" sz="2000" b="1" spc="50" dirty="0">
                <a:solidFill>
                  <a:srgbClr val="423E3A"/>
                </a:solidFill>
                <a:latin typeface="Telegraf Bold"/>
                <a:ea typeface="Telegraf Bold"/>
                <a:cs typeface="Telegraf Bold"/>
                <a:sym typeface="Telegraf Bold"/>
              </a:rPr>
              <a:t>.</a:t>
            </a:r>
          </a:p>
          <a:p>
            <a:pPr algn="l">
              <a:lnSpc>
                <a:spcPts val="3400"/>
              </a:lnSpc>
            </a:pPr>
            <a:endParaRPr lang="en-US" sz="2000" b="1" spc="50" dirty="0">
              <a:solidFill>
                <a:srgbClr val="423E3A"/>
              </a:solidFill>
              <a:latin typeface="Telegraf Bold"/>
              <a:ea typeface="Telegraf Bold"/>
              <a:cs typeface="Telegraf Bold"/>
              <a:sym typeface="Telegraf Bold"/>
            </a:endParaRPr>
          </a:p>
          <a:p>
            <a:pPr algn="l">
              <a:lnSpc>
                <a:spcPts val="3400"/>
              </a:lnSpc>
            </a:pPr>
            <a:r>
              <a:rPr lang="en-US" sz="2000" b="1" spc="50" dirty="0">
                <a:solidFill>
                  <a:srgbClr val="423E3A"/>
                </a:solidFill>
                <a:latin typeface="Telegraf Bold"/>
                <a:ea typeface="Telegraf Bold"/>
                <a:cs typeface="Telegraf Bold"/>
                <a:sym typeface="Telegraf Bold"/>
              </a:rPr>
              <a:t>Organizing Committee of the Conference</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Irena </a:t>
            </a:r>
            <a:r>
              <a:rPr lang="en-US" sz="2000" b="1" spc="50" dirty="0" err="1">
                <a:solidFill>
                  <a:srgbClr val="423E3A"/>
                </a:solidFill>
                <a:latin typeface="Telegraf Bold"/>
                <a:ea typeface="Telegraf Bold"/>
                <a:cs typeface="Telegraf Bold"/>
                <a:sym typeface="Telegraf Bold"/>
              </a:rPr>
              <a:t>Jelonkiewicz</a:t>
            </a:r>
            <a:r>
              <a:rPr lang="en-US" sz="2000" b="1" spc="50" dirty="0">
                <a:solidFill>
                  <a:srgbClr val="423E3A"/>
                </a:solidFill>
                <a:latin typeface="Telegraf Bold"/>
                <a:ea typeface="Telegraf Bold"/>
                <a:cs typeface="Telegraf Bold"/>
                <a:sym typeface="Telegraf Bold"/>
              </a:rPr>
              <a:t>,</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Prof. Marcin </a:t>
            </a:r>
            <a:r>
              <a:rPr lang="en-US" sz="2000" b="1" spc="50" dirty="0" err="1">
                <a:solidFill>
                  <a:srgbClr val="423E3A"/>
                </a:solidFill>
                <a:latin typeface="Telegraf Bold"/>
                <a:ea typeface="Telegraf Bold"/>
                <a:cs typeface="Telegraf Bold"/>
                <a:sym typeface="Telegraf Bold"/>
              </a:rPr>
              <a:t>Sękowski</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Krzysztof </a:t>
            </a:r>
            <a:r>
              <a:rPr lang="en-US" sz="2000" b="1" spc="50" dirty="0" err="1">
                <a:solidFill>
                  <a:srgbClr val="423E3A"/>
                </a:solidFill>
                <a:latin typeface="Telegraf Bold"/>
                <a:ea typeface="Telegraf Bold"/>
                <a:cs typeface="Telegraf Bold"/>
                <a:sym typeface="Telegraf Bold"/>
              </a:rPr>
              <a:t>Ciepliński</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a:t>
            </a:r>
            <a:r>
              <a:rPr lang="en-US" sz="2000" b="1" spc="50" dirty="0" err="1">
                <a:solidFill>
                  <a:srgbClr val="423E3A"/>
                </a:solidFill>
                <a:latin typeface="Telegraf Bold"/>
                <a:ea typeface="Telegraf Bold"/>
                <a:cs typeface="Telegraf Bold"/>
                <a:sym typeface="Telegraf Bold"/>
              </a:rPr>
              <a:t>Sylwia</a:t>
            </a:r>
            <a:r>
              <a:rPr lang="en-US" sz="2000" b="1" spc="50" dirty="0">
                <a:solidFill>
                  <a:srgbClr val="423E3A"/>
                </a:solidFill>
                <a:latin typeface="Telegraf Bold"/>
                <a:ea typeface="Telegraf Bold"/>
                <a:cs typeface="Telegraf Bold"/>
                <a:sym typeface="Telegraf Bold"/>
              </a:rPr>
              <a:t> </a:t>
            </a:r>
            <a:r>
              <a:rPr lang="en-US" sz="2000" b="1" spc="50" dirty="0" err="1">
                <a:solidFill>
                  <a:srgbClr val="423E3A"/>
                </a:solidFill>
                <a:latin typeface="Telegraf Bold"/>
                <a:ea typeface="Telegraf Bold"/>
                <a:cs typeface="Telegraf Bold"/>
                <a:sym typeface="Telegraf Bold"/>
              </a:rPr>
              <a:t>Kluczyńska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Iwona </a:t>
            </a:r>
            <a:r>
              <a:rPr lang="en-US" sz="2000" b="1" spc="50" dirty="0" err="1">
                <a:solidFill>
                  <a:srgbClr val="423E3A"/>
                </a:solidFill>
                <a:latin typeface="Telegraf Bold"/>
                <a:ea typeface="Telegraf Bold"/>
                <a:cs typeface="Telegraf Bold"/>
                <a:sym typeface="Telegraf Bold"/>
              </a:rPr>
              <a:t>Nowakowska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a:solidFill>
                  <a:srgbClr val="423E3A"/>
                </a:solidFill>
                <a:latin typeface="Telegraf Bold"/>
                <a:ea typeface="Telegraf Bold"/>
                <a:cs typeface="Telegraf Bold"/>
                <a:sym typeface="Telegraf Bold"/>
              </a:rPr>
              <a:t>Dr Lidia Zabłocka-Żytka, </a:t>
            </a:r>
          </a:p>
          <a:p>
            <a:pPr marL="431801" lvl="1" indent="-215900" algn="l">
              <a:lnSpc>
                <a:spcPts val="3400"/>
              </a:lnSpc>
              <a:buFont typeface="Arial"/>
              <a:buChar char="•"/>
            </a:pPr>
            <a:r>
              <a:rPr lang="en-US" sz="2000" b="1" spc="50" dirty="0" err="1">
                <a:solidFill>
                  <a:srgbClr val="423E3A"/>
                </a:solidFill>
                <a:latin typeface="Telegraf Bold"/>
                <a:ea typeface="Telegraf Bold"/>
                <a:cs typeface="Telegraf Bold"/>
                <a:sym typeface="Telegraf Bold"/>
              </a:rPr>
              <a:t>Mgr</a:t>
            </a:r>
            <a:r>
              <a:rPr lang="en-US" sz="2000" b="1" spc="50" dirty="0">
                <a:solidFill>
                  <a:srgbClr val="423E3A"/>
                </a:solidFill>
                <a:latin typeface="Telegraf Bold"/>
                <a:ea typeface="Telegraf Bold"/>
                <a:cs typeface="Telegraf Bold"/>
                <a:sym typeface="Telegraf Bold"/>
              </a:rPr>
              <a:t> Izabela </a:t>
            </a:r>
            <a:r>
              <a:rPr lang="en-US" sz="2000" b="1" spc="50" dirty="0" err="1">
                <a:solidFill>
                  <a:srgbClr val="423E3A"/>
                </a:solidFill>
                <a:latin typeface="Telegraf Bold"/>
                <a:ea typeface="Telegraf Bold"/>
                <a:cs typeface="Telegraf Bold"/>
                <a:sym typeface="Telegraf Bold"/>
              </a:rPr>
              <a:t>Pawłowska</a:t>
            </a:r>
            <a:r>
              <a:rPr lang="en-US" sz="2000" b="1" spc="50" dirty="0">
                <a:solidFill>
                  <a:srgbClr val="423E3A"/>
                </a:solidFill>
                <a:latin typeface="Telegraf Bold"/>
                <a:ea typeface="Telegraf Bold"/>
                <a:cs typeface="Telegraf Bold"/>
                <a:sym typeface="Telegraf Bold"/>
              </a:rPr>
              <a:t>, </a:t>
            </a:r>
          </a:p>
          <a:p>
            <a:pPr marL="431801" lvl="1" indent="-215900" algn="l">
              <a:lnSpc>
                <a:spcPts val="3400"/>
              </a:lnSpc>
              <a:buFont typeface="Arial"/>
              <a:buChar char="•"/>
            </a:pPr>
            <a:r>
              <a:rPr lang="en-US" sz="2000" b="1" spc="50" dirty="0" err="1">
                <a:solidFill>
                  <a:srgbClr val="423E3A"/>
                </a:solidFill>
                <a:latin typeface="Telegraf Bold"/>
                <a:ea typeface="Telegraf Bold"/>
                <a:cs typeface="Telegraf Bold"/>
                <a:sym typeface="Telegraf Bold"/>
              </a:rPr>
              <a:t>Mgr</a:t>
            </a:r>
            <a:r>
              <a:rPr lang="en-US" sz="2000" b="1" spc="50" dirty="0">
                <a:solidFill>
                  <a:srgbClr val="423E3A"/>
                </a:solidFill>
                <a:latin typeface="Telegraf Bold"/>
                <a:ea typeface="Telegraf Bold"/>
                <a:cs typeface="Telegraf Bold"/>
                <a:sym typeface="Telegraf Bold"/>
              </a:rPr>
              <a:t> Anna </a:t>
            </a:r>
            <a:r>
              <a:rPr lang="en-US" sz="2000" b="1" spc="50" dirty="0" err="1">
                <a:solidFill>
                  <a:srgbClr val="423E3A"/>
                </a:solidFill>
                <a:latin typeface="Telegraf Bold"/>
                <a:ea typeface="Telegraf Bold"/>
                <a:cs typeface="Telegraf Bold"/>
                <a:sym typeface="Telegraf Bold"/>
              </a:rPr>
              <a:t>Zarazińska-Chromińska</a:t>
            </a:r>
            <a:r>
              <a:rPr lang="en-US" sz="2000" b="1" spc="50" dirty="0">
                <a:solidFill>
                  <a:srgbClr val="423E3A"/>
                </a:solidFill>
                <a:latin typeface="Telegraf Bold"/>
                <a:ea typeface="Telegraf Bold"/>
                <a:cs typeface="Telegraf Bold"/>
                <a:sym typeface="Telegraf Bold"/>
              </a:rPr>
              <a:t>.</a:t>
            </a:r>
          </a:p>
          <a:p>
            <a:pPr algn="l">
              <a:lnSpc>
                <a:spcPts val="3400"/>
              </a:lnSpc>
            </a:pPr>
            <a:endParaRPr lang="en-US" sz="2000" b="1" spc="50" dirty="0">
              <a:solidFill>
                <a:srgbClr val="423E3A"/>
              </a:solidFill>
              <a:latin typeface="Telegraf Bold"/>
              <a:ea typeface="Telegraf Bold"/>
              <a:cs typeface="Telegraf Bold"/>
              <a:sym typeface="Telegraf Bold"/>
            </a:endParaRPr>
          </a:p>
        </p:txBody>
      </p:sp>
      <p:sp>
        <p:nvSpPr>
          <p:cNvPr id="12" name="TextBox 12"/>
          <p:cNvSpPr txBox="1"/>
          <p:nvPr/>
        </p:nvSpPr>
        <p:spPr>
          <a:xfrm>
            <a:off x="4281145" y="1736852"/>
            <a:ext cx="10838855" cy="1691640"/>
          </a:xfrm>
          <a:prstGeom prst="rect">
            <a:avLst/>
          </a:prstGeom>
        </p:spPr>
        <p:txBody>
          <a:bodyPr lIns="0" tIns="0" rIns="0" bIns="0" rtlCol="0" anchor="t">
            <a:spAutoFit/>
          </a:bodyPr>
          <a:lstStyle/>
          <a:p>
            <a:pPr algn="ctr">
              <a:lnSpc>
                <a:spcPts val="3359"/>
              </a:lnSpc>
            </a:pPr>
            <a:r>
              <a:rPr lang="en-US" sz="2400" b="1">
                <a:solidFill>
                  <a:srgbClr val="101F24"/>
                </a:solidFill>
                <a:latin typeface="Telegraf Bold"/>
                <a:ea typeface="Telegraf Bold"/>
                <a:cs typeface="Telegraf Bold"/>
                <a:sym typeface="Telegraf Bold"/>
              </a:rPr>
              <a:t>IV INTERNATIONAL RESEARCH AND TRAINING CONFERENCE ON PSYCHOLOGICAL HELP METHODS:</a:t>
            </a:r>
          </a:p>
          <a:p>
            <a:pPr algn="ctr">
              <a:lnSpc>
                <a:spcPts val="3359"/>
              </a:lnSpc>
            </a:pPr>
            <a:r>
              <a:rPr lang="en-US" sz="2400" b="1">
                <a:solidFill>
                  <a:srgbClr val="101F24"/>
                </a:solidFill>
                <a:latin typeface="Telegraf Bold"/>
                <a:ea typeface="Telegraf Bold"/>
                <a:cs typeface="Telegraf Bold"/>
                <a:sym typeface="Telegraf Bold"/>
              </a:rPr>
              <a:t>“On crisis intervention”</a:t>
            </a:r>
          </a:p>
          <a:p>
            <a:pPr algn="ctr">
              <a:lnSpc>
                <a:spcPts val="3359"/>
              </a:lnSpc>
            </a:pPr>
            <a:r>
              <a:rPr lang="en-US" sz="2400" b="1">
                <a:solidFill>
                  <a:srgbClr val="101F24"/>
                </a:solidFill>
                <a:latin typeface="Telegraf Bold"/>
                <a:ea typeface="Telegraf Bold"/>
                <a:cs typeface="Telegraf Bold"/>
                <a:sym typeface="Telegraf Bold"/>
              </a:rPr>
              <a:t>CONFERENCE ANNOUNCEMENT No. 1</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635</Words>
  <Application>Microsoft Office PowerPoint</Application>
  <PresentationFormat>Niestandardowy</PresentationFormat>
  <Paragraphs>71</Paragraphs>
  <Slides>2</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2</vt:i4>
      </vt:variant>
    </vt:vector>
  </HeadingPairs>
  <TitlesOfParts>
    <vt:vector size="8" baseType="lpstr">
      <vt:lpstr>Open Sans</vt:lpstr>
      <vt:lpstr>Open Sans Bold</vt:lpstr>
      <vt:lpstr>Calibri</vt:lpstr>
      <vt:lpstr>Arial</vt:lpstr>
      <vt:lpstr>Telegraf Bold</vt:lpstr>
      <vt:lpstr>Office Theme</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 Międzynarodowa Konferencja Naukowo-Szkoleniowa Metod Pomocy Psychologicznej „O interwencji kryzysowej” KOMUNIKAT KONFERENCYJNY nr 1 5.02.2025</dc:title>
  <cp:lastModifiedBy>Michał Wojtczak</cp:lastModifiedBy>
  <cp:revision>2</cp:revision>
  <dcterms:created xsi:type="dcterms:W3CDTF">2006-08-16T00:00:00Z</dcterms:created>
  <dcterms:modified xsi:type="dcterms:W3CDTF">2025-03-17T12:36:31Z</dcterms:modified>
  <dc:identifier>DAGdwQEt0kM</dc:identifier>
</cp:coreProperties>
</file>